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0698163" cy="7616825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FF"/>
    <a:srgbClr val="00000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2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362" y="1246550"/>
            <a:ext cx="9093439" cy="2651784"/>
          </a:xfrm>
        </p:spPr>
        <p:txBody>
          <a:bodyPr anchor="b"/>
          <a:lstStyle>
            <a:lvl1pPr algn="ctr">
              <a:defRPr sz="666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7271" y="4000597"/>
            <a:ext cx="8023622" cy="1838969"/>
          </a:xfrm>
        </p:spPr>
        <p:txBody>
          <a:bodyPr/>
          <a:lstStyle>
            <a:lvl1pPr marL="0" indent="0" algn="ctr">
              <a:buNone/>
              <a:defRPr sz="2665"/>
            </a:lvl1pPr>
            <a:lvl2pPr marL="507766" indent="0" algn="ctr">
              <a:buNone/>
              <a:defRPr sz="2221"/>
            </a:lvl2pPr>
            <a:lvl3pPr marL="1015533" indent="0" algn="ctr">
              <a:buNone/>
              <a:defRPr sz="1999"/>
            </a:lvl3pPr>
            <a:lvl4pPr marL="1523299" indent="0" algn="ctr">
              <a:buNone/>
              <a:defRPr sz="1777"/>
            </a:lvl4pPr>
            <a:lvl5pPr marL="2031065" indent="0" algn="ctr">
              <a:buNone/>
              <a:defRPr sz="1777"/>
            </a:lvl5pPr>
            <a:lvl6pPr marL="2538832" indent="0" algn="ctr">
              <a:buNone/>
              <a:defRPr sz="1777"/>
            </a:lvl6pPr>
            <a:lvl7pPr marL="3046598" indent="0" algn="ctr">
              <a:buNone/>
              <a:defRPr sz="1777"/>
            </a:lvl7pPr>
            <a:lvl8pPr marL="3554364" indent="0" algn="ctr">
              <a:buNone/>
              <a:defRPr sz="1777"/>
            </a:lvl8pPr>
            <a:lvl9pPr marL="4062131" indent="0" algn="ctr">
              <a:buNone/>
              <a:defRPr sz="1777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E3EC-F81D-4BA1-BF3B-4834062AFBF0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A7B8-A925-4012-A471-8468BE80D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76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E3EC-F81D-4BA1-BF3B-4834062AFBF0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A7B8-A925-4012-A471-8468BE80D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6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5874" y="405525"/>
            <a:ext cx="2306791" cy="645490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499" y="405525"/>
            <a:ext cx="6786647" cy="64549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E3EC-F81D-4BA1-BF3B-4834062AFBF0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A7B8-A925-4012-A471-8468BE80D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04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E3EC-F81D-4BA1-BF3B-4834062AFBF0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A7B8-A925-4012-A471-8468BE80D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927" y="1898919"/>
            <a:ext cx="9227166" cy="3168387"/>
          </a:xfrm>
        </p:spPr>
        <p:txBody>
          <a:bodyPr anchor="b"/>
          <a:lstStyle>
            <a:lvl1pPr>
              <a:defRPr sz="666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927" y="5097280"/>
            <a:ext cx="9227166" cy="1666180"/>
          </a:xfrm>
        </p:spPr>
        <p:txBody>
          <a:bodyPr/>
          <a:lstStyle>
            <a:lvl1pPr marL="0" indent="0">
              <a:buNone/>
              <a:defRPr sz="2665">
                <a:solidFill>
                  <a:schemeClr val="tx1"/>
                </a:solidFill>
              </a:defRPr>
            </a:lvl1pPr>
            <a:lvl2pPr marL="507766" indent="0">
              <a:buNone/>
              <a:defRPr sz="2221">
                <a:solidFill>
                  <a:schemeClr val="tx1">
                    <a:tint val="75000"/>
                  </a:schemeClr>
                </a:solidFill>
              </a:defRPr>
            </a:lvl2pPr>
            <a:lvl3pPr marL="101553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3pPr>
            <a:lvl4pPr marL="1523299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4pPr>
            <a:lvl5pPr marL="2031065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5pPr>
            <a:lvl6pPr marL="2538832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6pPr>
            <a:lvl7pPr marL="3046598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7pPr>
            <a:lvl8pPr marL="3554364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8pPr>
            <a:lvl9pPr marL="4062131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E3EC-F81D-4BA1-BF3B-4834062AFBF0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A7B8-A925-4012-A471-8468BE80D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71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499" y="2027627"/>
            <a:ext cx="4546719" cy="483280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5945" y="2027627"/>
            <a:ext cx="4546719" cy="483280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E3EC-F81D-4BA1-BF3B-4834062AFBF0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A7B8-A925-4012-A471-8468BE80D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48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92" y="405527"/>
            <a:ext cx="9227166" cy="147223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893" y="1867181"/>
            <a:ext cx="4525824" cy="915076"/>
          </a:xfrm>
        </p:spPr>
        <p:txBody>
          <a:bodyPr anchor="b"/>
          <a:lstStyle>
            <a:lvl1pPr marL="0" indent="0">
              <a:buNone/>
              <a:defRPr sz="2665" b="1"/>
            </a:lvl1pPr>
            <a:lvl2pPr marL="507766" indent="0">
              <a:buNone/>
              <a:defRPr sz="2221" b="1"/>
            </a:lvl2pPr>
            <a:lvl3pPr marL="1015533" indent="0">
              <a:buNone/>
              <a:defRPr sz="1999" b="1"/>
            </a:lvl3pPr>
            <a:lvl4pPr marL="1523299" indent="0">
              <a:buNone/>
              <a:defRPr sz="1777" b="1"/>
            </a:lvl4pPr>
            <a:lvl5pPr marL="2031065" indent="0">
              <a:buNone/>
              <a:defRPr sz="1777" b="1"/>
            </a:lvl5pPr>
            <a:lvl6pPr marL="2538832" indent="0">
              <a:buNone/>
              <a:defRPr sz="1777" b="1"/>
            </a:lvl6pPr>
            <a:lvl7pPr marL="3046598" indent="0">
              <a:buNone/>
              <a:defRPr sz="1777" b="1"/>
            </a:lvl7pPr>
            <a:lvl8pPr marL="3554364" indent="0">
              <a:buNone/>
              <a:defRPr sz="1777" b="1"/>
            </a:lvl8pPr>
            <a:lvl9pPr marL="4062131" indent="0">
              <a:buNone/>
              <a:defRPr sz="1777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893" y="2782257"/>
            <a:ext cx="4525824" cy="409228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5945" y="1867181"/>
            <a:ext cx="4548113" cy="915076"/>
          </a:xfrm>
        </p:spPr>
        <p:txBody>
          <a:bodyPr anchor="b"/>
          <a:lstStyle>
            <a:lvl1pPr marL="0" indent="0">
              <a:buNone/>
              <a:defRPr sz="2665" b="1"/>
            </a:lvl1pPr>
            <a:lvl2pPr marL="507766" indent="0">
              <a:buNone/>
              <a:defRPr sz="2221" b="1"/>
            </a:lvl2pPr>
            <a:lvl3pPr marL="1015533" indent="0">
              <a:buNone/>
              <a:defRPr sz="1999" b="1"/>
            </a:lvl3pPr>
            <a:lvl4pPr marL="1523299" indent="0">
              <a:buNone/>
              <a:defRPr sz="1777" b="1"/>
            </a:lvl4pPr>
            <a:lvl5pPr marL="2031065" indent="0">
              <a:buNone/>
              <a:defRPr sz="1777" b="1"/>
            </a:lvl5pPr>
            <a:lvl6pPr marL="2538832" indent="0">
              <a:buNone/>
              <a:defRPr sz="1777" b="1"/>
            </a:lvl6pPr>
            <a:lvl7pPr marL="3046598" indent="0">
              <a:buNone/>
              <a:defRPr sz="1777" b="1"/>
            </a:lvl7pPr>
            <a:lvl8pPr marL="3554364" indent="0">
              <a:buNone/>
              <a:defRPr sz="1777" b="1"/>
            </a:lvl8pPr>
            <a:lvl9pPr marL="4062131" indent="0">
              <a:buNone/>
              <a:defRPr sz="1777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5945" y="2782257"/>
            <a:ext cx="4548113" cy="409228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E3EC-F81D-4BA1-BF3B-4834062AFBF0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A7B8-A925-4012-A471-8468BE80D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56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E3EC-F81D-4BA1-BF3B-4834062AFBF0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A7B8-A925-4012-A471-8468BE80D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0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E3EC-F81D-4BA1-BF3B-4834062AFBF0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A7B8-A925-4012-A471-8468BE80D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7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92" y="507788"/>
            <a:ext cx="3450436" cy="1777259"/>
          </a:xfrm>
        </p:spPr>
        <p:txBody>
          <a:bodyPr anchor="b"/>
          <a:lstStyle>
            <a:lvl1pPr>
              <a:defRPr sz="355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113" y="1096683"/>
            <a:ext cx="5415945" cy="5412883"/>
          </a:xfrm>
        </p:spPr>
        <p:txBody>
          <a:bodyPr/>
          <a:lstStyle>
            <a:lvl1pPr>
              <a:defRPr sz="3554"/>
            </a:lvl1pPr>
            <a:lvl2pPr>
              <a:defRPr sz="3110"/>
            </a:lvl2pPr>
            <a:lvl3pPr>
              <a:defRPr sz="2665"/>
            </a:lvl3pPr>
            <a:lvl4pPr>
              <a:defRPr sz="2221"/>
            </a:lvl4pPr>
            <a:lvl5pPr>
              <a:defRPr sz="2221"/>
            </a:lvl5pPr>
            <a:lvl6pPr>
              <a:defRPr sz="2221"/>
            </a:lvl6pPr>
            <a:lvl7pPr>
              <a:defRPr sz="2221"/>
            </a:lvl7pPr>
            <a:lvl8pPr>
              <a:defRPr sz="2221"/>
            </a:lvl8pPr>
            <a:lvl9pPr>
              <a:defRPr sz="2221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892" y="2285048"/>
            <a:ext cx="3450436" cy="4233333"/>
          </a:xfrm>
        </p:spPr>
        <p:txBody>
          <a:bodyPr/>
          <a:lstStyle>
            <a:lvl1pPr marL="0" indent="0">
              <a:buNone/>
              <a:defRPr sz="1777"/>
            </a:lvl1pPr>
            <a:lvl2pPr marL="507766" indent="0">
              <a:buNone/>
              <a:defRPr sz="1555"/>
            </a:lvl2pPr>
            <a:lvl3pPr marL="1015533" indent="0">
              <a:buNone/>
              <a:defRPr sz="1333"/>
            </a:lvl3pPr>
            <a:lvl4pPr marL="1523299" indent="0">
              <a:buNone/>
              <a:defRPr sz="1111"/>
            </a:lvl4pPr>
            <a:lvl5pPr marL="2031065" indent="0">
              <a:buNone/>
              <a:defRPr sz="1111"/>
            </a:lvl5pPr>
            <a:lvl6pPr marL="2538832" indent="0">
              <a:buNone/>
              <a:defRPr sz="1111"/>
            </a:lvl6pPr>
            <a:lvl7pPr marL="3046598" indent="0">
              <a:buNone/>
              <a:defRPr sz="1111"/>
            </a:lvl7pPr>
            <a:lvl8pPr marL="3554364" indent="0">
              <a:buNone/>
              <a:defRPr sz="1111"/>
            </a:lvl8pPr>
            <a:lvl9pPr marL="4062131" indent="0">
              <a:buNone/>
              <a:defRPr sz="111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E3EC-F81D-4BA1-BF3B-4834062AFBF0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A7B8-A925-4012-A471-8468BE80D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0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92" y="507788"/>
            <a:ext cx="3450436" cy="1777259"/>
          </a:xfrm>
        </p:spPr>
        <p:txBody>
          <a:bodyPr anchor="b"/>
          <a:lstStyle>
            <a:lvl1pPr>
              <a:defRPr sz="355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8113" y="1096683"/>
            <a:ext cx="5415945" cy="5412883"/>
          </a:xfrm>
        </p:spPr>
        <p:txBody>
          <a:bodyPr anchor="t"/>
          <a:lstStyle>
            <a:lvl1pPr marL="0" indent="0">
              <a:buNone/>
              <a:defRPr sz="3554"/>
            </a:lvl1pPr>
            <a:lvl2pPr marL="507766" indent="0">
              <a:buNone/>
              <a:defRPr sz="3110"/>
            </a:lvl2pPr>
            <a:lvl3pPr marL="1015533" indent="0">
              <a:buNone/>
              <a:defRPr sz="2665"/>
            </a:lvl3pPr>
            <a:lvl4pPr marL="1523299" indent="0">
              <a:buNone/>
              <a:defRPr sz="2221"/>
            </a:lvl4pPr>
            <a:lvl5pPr marL="2031065" indent="0">
              <a:buNone/>
              <a:defRPr sz="2221"/>
            </a:lvl5pPr>
            <a:lvl6pPr marL="2538832" indent="0">
              <a:buNone/>
              <a:defRPr sz="2221"/>
            </a:lvl6pPr>
            <a:lvl7pPr marL="3046598" indent="0">
              <a:buNone/>
              <a:defRPr sz="2221"/>
            </a:lvl7pPr>
            <a:lvl8pPr marL="3554364" indent="0">
              <a:buNone/>
              <a:defRPr sz="2221"/>
            </a:lvl8pPr>
            <a:lvl9pPr marL="4062131" indent="0">
              <a:buNone/>
              <a:defRPr sz="2221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892" y="2285048"/>
            <a:ext cx="3450436" cy="4233333"/>
          </a:xfrm>
        </p:spPr>
        <p:txBody>
          <a:bodyPr/>
          <a:lstStyle>
            <a:lvl1pPr marL="0" indent="0">
              <a:buNone/>
              <a:defRPr sz="1777"/>
            </a:lvl1pPr>
            <a:lvl2pPr marL="507766" indent="0">
              <a:buNone/>
              <a:defRPr sz="1555"/>
            </a:lvl2pPr>
            <a:lvl3pPr marL="1015533" indent="0">
              <a:buNone/>
              <a:defRPr sz="1333"/>
            </a:lvl3pPr>
            <a:lvl4pPr marL="1523299" indent="0">
              <a:buNone/>
              <a:defRPr sz="1111"/>
            </a:lvl4pPr>
            <a:lvl5pPr marL="2031065" indent="0">
              <a:buNone/>
              <a:defRPr sz="1111"/>
            </a:lvl5pPr>
            <a:lvl6pPr marL="2538832" indent="0">
              <a:buNone/>
              <a:defRPr sz="1111"/>
            </a:lvl6pPr>
            <a:lvl7pPr marL="3046598" indent="0">
              <a:buNone/>
              <a:defRPr sz="1111"/>
            </a:lvl7pPr>
            <a:lvl8pPr marL="3554364" indent="0">
              <a:buNone/>
              <a:defRPr sz="1111"/>
            </a:lvl8pPr>
            <a:lvl9pPr marL="4062131" indent="0">
              <a:buNone/>
              <a:defRPr sz="111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E3EC-F81D-4BA1-BF3B-4834062AFBF0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EA7B8-A925-4012-A471-8468BE80D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73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499" y="405527"/>
            <a:ext cx="9227166" cy="1472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499" y="2027627"/>
            <a:ext cx="9227166" cy="4832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499" y="7059670"/>
            <a:ext cx="2407087" cy="405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0E3EC-F81D-4BA1-BF3B-4834062AFBF0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3767" y="7059670"/>
            <a:ext cx="3610630" cy="405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5577" y="7059670"/>
            <a:ext cx="2407087" cy="405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EA7B8-A925-4012-A471-8468BE80D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44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xStyles>
    <p:titleStyle>
      <a:lvl1pPr algn="l" defTabSz="1015533" rtl="0" eaLnBrk="1" latinLnBrk="0" hangingPunct="1">
        <a:lnSpc>
          <a:spcPct val="90000"/>
        </a:lnSpc>
        <a:spcBef>
          <a:spcPct val="0"/>
        </a:spcBef>
        <a:buNone/>
        <a:defRPr sz="48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883" indent="-253883" algn="l" defTabSz="1015533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0" kern="1200">
          <a:solidFill>
            <a:schemeClr val="tx1"/>
          </a:solidFill>
          <a:latin typeface="+mn-lt"/>
          <a:ea typeface="+mn-ea"/>
          <a:cs typeface="+mn-cs"/>
        </a:defRPr>
      </a:lvl1pPr>
      <a:lvl2pPr marL="761649" indent="-253883" algn="l" defTabSz="1015533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2pPr>
      <a:lvl3pPr marL="1269416" indent="-253883" algn="l" defTabSz="1015533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221" kern="1200">
          <a:solidFill>
            <a:schemeClr val="tx1"/>
          </a:solidFill>
          <a:latin typeface="+mn-lt"/>
          <a:ea typeface="+mn-ea"/>
          <a:cs typeface="+mn-cs"/>
        </a:defRPr>
      </a:lvl3pPr>
      <a:lvl4pPr marL="1777182" indent="-253883" algn="l" defTabSz="1015533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284948" indent="-253883" algn="l" defTabSz="1015533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792715" indent="-253883" algn="l" defTabSz="1015533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3300481" indent="-253883" algn="l" defTabSz="1015533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808247" indent="-253883" algn="l" defTabSz="1015533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4316014" indent="-253883" algn="l" defTabSz="1015533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533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1pPr>
      <a:lvl2pPr marL="507766" algn="l" defTabSz="1015533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1015533" algn="l" defTabSz="1015533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23299" algn="l" defTabSz="1015533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31065" algn="l" defTabSz="1015533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38832" algn="l" defTabSz="1015533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3046598" algn="l" defTabSz="1015533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554364" algn="l" defTabSz="1015533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4062131" algn="l" defTabSz="1015533" rtl="0" eaLnBrk="1" latinLnBrk="0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hyperlink" Target="http://www.atmsagro.org/" TargetMode="External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openxmlformats.org/officeDocument/2006/relationships/hyperlink" Target="mailto:contact@atmsagro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0698163" cy="76168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1698" y="1072341"/>
            <a:ext cx="7928594" cy="5483850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60960" y="2493466"/>
            <a:ext cx="10576243" cy="2641600"/>
          </a:xfrm>
          <a:prstGeom prst="rect">
            <a:avLst/>
          </a:prstGeom>
          <a:solidFill>
            <a:srgbClr val="FFFFFF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51750" y="2598142"/>
            <a:ext cx="83884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eorgia" panose="02040502050405020303" pitchFamily="18" charset="0"/>
              </a:rPr>
              <a:t>About the </a:t>
            </a: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eorgia" panose="02040502050405020303" pitchFamily="18" charset="0"/>
              </a:rPr>
              <a:t>Total</a:t>
            </a: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eorgia" panose="02040502050405020303" pitchFamily="18" charset="0"/>
              </a:rPr>
              <a:t> Strength </a:t>
            </a:r>
          </a:p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eorgia" panose="02040502050405020303" pitchFamily="18" charset="0"/>
              </a:rPr>
              <a:t>of </a:t>
            </a:r>
          </a:p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eorgia" panose="02040502050405020303" pitchFamily="18" charset="0"/>
              </a:rPr>
              <a:t>Assam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05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" y="0"/>
            <a:ext cx="10698163" cy="7616825"/>
            <a:chOff x="6413718" y="2890845"/>
            <a:chExt cx="2642616" cy="1709928"/>
          </a:xfrm>
        </p:grpSpPr>
        <p:pic>
          <p:nvPicPr>
            <p:cNvPr id="3" name="Picture 2"/>
            <p:cNvPicPr preferRelativeResize="0">
              <a:picLocks/>
            </p:cNvPicPr>
            <p:nvPr/>
          </p:nvPicPr>
          <p:blipFill rotWithShape="1">
            <a:blip r:embed="rId2"/>
            <a:srcRect t="6575" b="6759"/>
            <a:stretch/>
          </p:blipFill>
          <p:spPr>
            <a:xfrm>
              <a:off x="6413718" y="2890845"/>
              <a:ext cx="2642616" cy="1709928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7038631" y="2927316"/>
              <a:ext cx="1985469" cy="158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/>
                <a:t>Bell Metal &amp; Brass Industry of Assam</a:t>
              </a:r>
              <a:endParaRPr lang="en-US" sz="4000" b="1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625691" y="2761971"/>
            <a:ext cx="7446778" cy="2092881"/>
          </a:xfrm>
          <a:prstGeom prst="rect">
            <a:avLst/>
          </a:prstGeom>
          <a:solidFill>
            <a:srgbClr val="F2F2F2">
              <a:alpha val="63137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In existence </a:t>
            </a:r>
            <a:r>
              <a:rPr lang="en-US" sz="2600" b="1" i="1" dirty="0" smtClean="0">
                <a:solidFill>
                  <a:srgbClr val="C00000"/>
                </a:solidFill>
              </a:rPr>
              <a:t>since the 7</a:t>
            </a:r>
            <a:r>
              <a:rPr lang="en-US" sz="2600" b="1" i="1" baseline="30000" dirty="0" smtClean="0">
                <a:solidFill>
                  <a:srgbClr val="C00000"/>
                </a:solidFill>
              </a:rPr>
              <a:t>th</a:t>
            </a:r>
            <a:r>
              <a:rPr lang="en-US" sz="2600" b="1" i="1" dirty="0" smtClean="0">
                <a:solidFill>
                  <a:srgbClr val="C00000"/>
                </a:solidFill>
              </a:rPr>
              <a:t> Century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2</a:t>
            </a:r>
            <a:r>
              <a:rPr lang="en-US" sz="2600" baseline="30000" dirty="0" smtClean="0"/>
              <a:t>nd</a:t>
            </a:r>
            <a:r>
              <a:rPr lang="en-US" sz="2600" dirty="0" smtClean="0"/>
              <a:t> Largest handicraft sector after bamboo craft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Utensils made of Bell Metal &amp; Brass are unique contribution towards Assamese tradition and culture carried for long period of time</a:t>
            </a:r>
            <a:endParaRPr lang="en-US" sz="2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4" b="98950" l="1758" r="99805">
                        <a14:foregroundMark x1="10840" y1="43570" x2="81055" y2="32940"/>
                        <a14:foregroundMark x1="83496" y1="21916" x2="83496" y2="21916"/>
                        <a14:foregroundMark x1="91016" y1="11811" x2="66602" y2="26378"/>
                        <a14:foregroundMark x1="73633" y1="17848" x2="85156" y2="9711"/>
                        <a14:foregroundMark x1="87598" y1="25066" x2="80273" y2="27559"/>
                        <a14:foregroundMark x1="67383" y1="36614" x2="46191" y2="93963"/>
                        <a14:foregroundMark x1="11719" y1="50525" x2="47461" y2="43570"/>
                        <a14:foregroundMark x1="34863" y1="49475" x2="38574" y2="51312"/>
                        <a14:foregroundMark x1="56055" y1="50525" x2="43164" y2="57480"/>
                        <a14:foregroundMark x1="45313" y1="81496" x2="44727" y2="88976"/>
                        <a14:foregroundMark x1="3906" y1="50525" x2="22461" y2="53412"/>
                        <a14:foregroundMark x1="8105" y1="55512" x2="5469" y2="60105"/>
                        <a14:foregroundMark x1="5859" y1="61286" x2="6445" y2="64698"/>
                        <a14:foregroundMark x1="5859" y1="66010" x2="5859" y2="66929"/>
                        <a14:foregroundMark x1="33301" y1="52493" x2="33105" y2="55906"/>
                        <a14:foregroundMark x1="47266" y1="73097" x2="47852" y2="7336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0498" y="5532776"/>
            <a:ext cx="2670267" cy="198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5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orest: Assam government striving towards increasing forest cover from 36%  to 38% - The Economic Ti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8163" cy="761682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33728" y="192941"/>
            <a:ext cx="6422251" cy="70788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Forest Cover of Assam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98972" y="3330931"/>
            <a:ext cx="8320948" cy="954107"/>
          </a:xfrm>
          <a:prstGeom prst="rect">
            <a:avLst/>
          </a:prstGeom>
          <a:solidFill>
            <a:srgbClr val="F2F2F2">
              <a:alpha val="63137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With a Forest cover of 26,832 sq. Kms, Assam boasts of a wide variety of rich forest based products</a:t>
            </a:r>
            <a:endParaRPr lang="en-US" sz="3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4" b="98950" l="1758" r="99805">
                        <a14:foregroundMark x1="10840" y1="43570" x2="81055" y2="32940"/>
                        <a14:foregroundMark x1="83496" y1="21916" x2="83496" y2="21916"/>
                        <a14:foregroundMark x1="91016" y1="11811" x2="66602" y2="26378"/>
                        <a14:foregroundMark x1="73633" y1="17848" x2="85156" y2="9711"/>
                        <a14:foregroundMark x1="87598" y1="25066" x2="80273" y2="27559"/>
                        <a14:foregroundMark x1="67383" y1="36614" x2="46191" y2="93963"/>
                        <a14:foregroundMark x1="11719" y1="50525" x2="47461" y2="43570"/>
                        <a14:foregroundMark x1="34863" y1="49475" x2="38574" y2="51312"/>
                        <a14:foregroundMark x1="56055" y1="50525" x2="43164" y2="57480"/>
                        <a14:foregroundMark x1="45313" y1="81496" x2="44727" y2="88976"/>
                        <a14:foregroundMark x1="3906" y1="50525" x2="22461" y2="53412"/>
                        <a14:foregroundMark x1="8105" y1="55512" x2="5469" y2="60105"/>
                        <a14:foregroundMark x1="5859" y1="61286" x2="6445" y2="64698"/>
                        <a14:foregroundMark x1="5859" y1="66010" x2="5859" y2="66929"/>
                        <a14:foregroundMark x1="33301" y1="52493" x2="33105" y2="55906"/>
                        <a14:foregroundMark x1="47266" y1="73097" x2="47852" y2="7336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0498" y="5532776"/>
            <a:ext cx="2670267" cy="198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5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092" y="159948"/>
            <a:ext cx="6422251" cy="70788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Natural Resources of Assam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27" y="947965"/>
            <a:ext cx="3988911" cy="299168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9830" y="989657"/>
            <a:ext cx="5170309" cy="290829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277" y="4342312"/>
            <a:ext cx="4173061" cy="260816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/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919830" y="4192498"/>
            <a:ext cx="5166360" cy="290779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TextBox 7"/>
          <p:cNvSpPr txBox="1"/>
          <p:nvPr/>
        </p:nvSpPr>
        <p:spPr>
          <a:xfrm>
            <a:off x="770492" y="3263818"/>
            <a:ext cx="1371600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Coal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007212" y="3304457"/>
            <a:ext cx="2011680" cy="54864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Limestone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86647" y="6235181"/>
            <a:ext cx="4057571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With 14% contribution, Assam is one of the largest Producer of Crude Oil in India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024128" y="6296141"/>
            <a:ext cx="3882153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50% of India's entire onshore production of oil and natural gas`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39433" y="4448609"/>
            <a:ext cx="1371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Crude Oil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038830" y="4296208"/>
            <a:ext cx="1737360" cy="54864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Natural Gas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8703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1"/>
            <a:ext cx="10698163" cy="76168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42092" y="779708"/>
            <a:ext cx="6422251" cy="707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B050"/>
                </a:solidFill>
              </a:rPr>
              <a:t>Agriculture in Assam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3" name="Frame 2"/>
          <p:cNvSpPr/>
          <p:nvPr/>
        </p:nvSpPr>
        <p:spPr>
          <a:xfrm>
            <a:off x="203199" y="355600"/>
            <a:ext cx="10301923" cy="6908800"/>
          </a:xfrm>
          <a:prstGeom prst="frame">
            <a:avLst>
              <a:gd name="adj1" fmla="val 3066"/>
            </a:avLst>
          </a:prstGeom>
          <a:solidFill>
            <a:schemeClr val="accent2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680" y="1528173"/>
            <a:ext cx="9712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 smtClean="0"/>
              <a:t>Total Land under Cultivation (Agriculture, Horticulture &amp; Allied):</a:t>
            </a:r>
            <a:r>
              <a:rPr lang="en-US" sz="2800" b="1" dirty="0" smtClean="0"/>
              <a:t> </a:t>
            </a:r>
          </a:p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27.49 </a:t>
            </a:r>
            <a:r>
              <a:rPr lang="en-US" sz="2800" b="1" dirty="0">
                <a:solidFill>
                  <a:srgbClr val="C00000"/>
                </a:solidFill>
              </a:rPr>
              <a:t>lakhs hectares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65300" y="2763857"/>
            <a:ext cx="2804160" cy="1015663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Cash Crop Area: </a:t>
            </a:r>
          </a:p>
          <a:p>
            <a:pPr algn="ctr"/>
            <a:r>
              <a:rPr lang="en-US" sz="2000" b="1" dirty="0" smtClean="0"/>
              <a:t>Tea: 46800 Ha</a:t>
            </a:r>
          </a:p>
          <a:p>
            <a:pPr algn="ctr"/>
            <a:r>
              <a:rPr lang="en-US" sz="2000" b="1" dirty="0" smtClean="0"/>
              <a:t>Jute: 66000 Ha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37480" y="2803271"/>
            <a:ext cx="4089400" cy="1015663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Field Crop Area: </a:t>
            </a:r>
          </a:p>
          <a:p>
            <a:pPr algn="ctr"/>
            <a:r>
              <a:rPr lang="en-US" sz="2000" b="1" dirty="0" smtClean="0"/>
              <a:t>Agriculture: 12 Lakhs Ha (Approx.)</a:t>
            </a:r>
          </a:p>
          <a:p>
            <a:pPr algn="ctr"/>
            <a:r>
              <a:rPr lang="en-US" sz="2000" b="1" dirty="0" smtClean="0"/>
              <a:t>Horticulture: 7.64 Lakhs Ha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65300" y="4133501"/>
            <a:ext cx="2804160" cy="6463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Water Body Area:</a:t>
            </a:r>
          </a:p>
          <a:p>
            <a:pPr algn="ctr"/>
            <a:r>
              <a:rPr lang="en-US" b="1" dirty="0" smtClean="0"/>
              <a:t>3.64 Lakhs Ha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54421" y="5005737"/>
            <a:ext cx="679759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Total Farmers in Assam – 30 Lakhs (Approx.)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38520" y="4133501"/>
            <a:ext cx="2804160" cy="6463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Bamboo Area Available:</a:t>
            </a:r>
          </a:p>
          <a:p>
            <a:pPr algn="ctr"/>
            <a:r>
              <a:rPr lang="en-US" b="1" dirty="0" smtClean="0"/>
              <a:t>2 Lakhs Ha (Approx.)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47361" y="5670705"/>
            <a:ext cx="8011712" cy="954107"/>
          </a:xfrm>
          <a:prstGeom prst="rect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Approx. 85% Farmers are Small &amp; Marginal spread in Rural Sector of 33 Districts of Assam</a:t>
            </a:r>
          </a:p>
        </p:txBody>
      </p:sp>
    </p:spTree>
    <p:extLst>
      <p:ext uri="{BB962C8B-B14F-4D97-AF65-F5344CB8AC3E}">
        <p14:creationId xmlns:p14="http://schemas.microsoft.com/office/powerpoint/2010/main" val="148429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0">
        <p14:reveal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9" b="100000" l="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6209" y="869642"/>
            <a:ext cx="7928594" cy="5483850"/>
          </a:xfrm>
          <a:prstGeom prst="rect">
            <a:avLst/>
          </a:prstGeom>
        </p:spPr>
      </p:pic>
      <p:sp>
        <p:nvSpPr>
          <p:cNvPr id="2" name="Frame 1"/>
          <p:cNvSpPr/>
          <p:nvPr/>
        </p:nvSpPr>
        <p:spPr>
          <a:xfrm>
            <a:off x="203199" y="355600"/>
            <a:ext cx="10301923" cy="6908800"/>
          </a:xfrm>
          <a:prstGeom prst="frame">
            <a:avLst>
              <a:gd name="adj1" fmla="val 3066"/>
            </a:avLst>
          </a:prstGeom>
          <a:solidFill>
            <a:schemeClr val="accent2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3280" y="1101453"/>
            <a:ext cx="77116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/>
              <a:t>The Agriculture &amp; Allied Sector in Assam consisting of approx. 85% Small &amp; Marginal Farmers predominate the overall Production.</a:t>
            </a:r>
          </a:p>
          <a:p>
            <a:pPr algn="just"/>
            <a:endParaRPr lang="en-US" sz="2800" b="1" dirty="0">
              <a:solidFill>
                <a:srgbClr val="C00000"/>
              </a:solidFill>
            </a:endParaRPr>
          </a:p>
          <a:p>
            <a:pPr algn="just"/>
            <a:r>
              <a:rPr lang="en-US" sz="2800" b="1" dirty="0" smtClean="0">
                <a:solidFill>
                  <a:srgbClr val="C00000"/>
                </a:solidFill>
              </a:rPr>
              <a:t>The Govt. of India has focused to organise, develop and strengthen the Sector by creating a </a:t>
            </a:r>
            <a:r>
              <a:rPr 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total eco-system to get Bank linkage </a:t>
            </a:r>
            <a:r>
              <a:rPr lang="en-US" sz="2800" b="1" dirty="0">
                <a:solidFill>
                  <a:srgbClr val="C00000"/>
                </a:solidFill>
              </a:rPr>
              <a:t>for an organised growth of this sector which has tremendous potential in a developing state like </a:t>
            </a:r>
            <a:r>
              <a:rPr lang="en-US" sz="2800" b="1" dirty="0" smtClean="0">
                <a:solidFill>
                  <a:srgbClr val="C00000"/>
                </a:solidFill>
              </a:rPr>
              <a:t>Assam.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6340" y="5594098"/>
            <a:ext cx="9555640" cy="1200329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Note: Bankers should </a:t>
            </a:r>
            <a:r>
              <a:rPr lang="en-US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come forward to develop the Agro &amp; Allied Industry Sector </a:t>
            </a:r>
            <a:r>
              <a:rPr lang="en-US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the way they have helped develop the other big industrial Sectors in Assam</a:t>
            </a:r>
            <a:endParaRPr lang="en-US" sz="24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64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0">
        <p14:reveal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9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1698" y="1072341"/>
            <a:ext cx="7928594" cy="54838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23076" y="2458720"/>
            <a:ext cx="9663143" cy="2641600"/>
          </a:xfrm>
          <a:prstGeom prst="rect">
            <a:avLst/>
          </a:prstGeom>
          <a:solidFill>
            <a:schemeClr val="accent1">
              <a:lumMod val="40000"/>
              <a:lumOff val="6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57110" y="2664996"/>
            <a:ext cx="89879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eorgia" panose="02040502050405020303" pitchFamily="18" charset="0"/>
              </a:rPr>
              <a:t>About the </a:t>
            </a: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eorgia" panose="02040502050405020303" pitchFamily="18" charset="0"/>
              </a:rPr>
              <a:t>Other</a:t>
            </a: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eorgia" panose="02040502050405020303" pitchFamily="18" charset="0"/>
              </a:rPr>
              <a:t> Strength </a:t>
            </a:r>
          </a:p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eorgia" panose="02040502050405020303" pitchFamily="18" charset="0"/>
              </a:rPr>
              <a:t>of </a:t>
            </a:r>
          </a:p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eorgia" panose="02040502050405020303" pitchFamily="18" charset="0"/>
              </a:rPr>
              <a:t>Assam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3041" y="254000"/>
            <a:ext cx="10317052" cy="710184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0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66800" y="406400"/>
            <a:ext cx="8564880" cy="201168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142092" y="474908"/>
            <a:ext cx="6422251" cy="70788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B050"/>
                </a:solidFill>
              </a:rPr>
              <a:t>Culture of Assam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89040" y="1182795"/>
            <a:ext cx="7328352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Assam is the meeting ground of diverse cultures</a:t>
            </a:r>
          </a:p>
          <a:p>
            <a:pPr algn="ctr"/>
            <a:endParaRPr lang="en-US" sz="1000" b="1" dirty="0">
              <a:solidFill>
                <a:srgbClr val="00206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Over 750 years of rich cultural heritage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6645" y="2652580"/>
            <a:ext cx="7845190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</a:rPr>
              <a:t>Literacy Rate in Rural Sector of Assam</a:t>
            </a:r>
            <a:endParaRPr lang="en-US" sz="3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6800" y="2611120"/>
            <a:ext cx="8564880" cy="244856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344768" y="3316395"/>
            <a:ext cx="20168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66.37 %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97892" y="4035036"/>
            <a:ext cx="67086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Assam has many renowned eminent Literary Personalities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16485" y="5192580"/>
            <a:ext cx="7845190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Sports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66800" y="5242560"/>
            <a:ext cx="8564880" cy="192024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2586" y="5894316"/>
            <a:ext cx="88733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Assam has its foot print in the international sports arena</a:t>
            </a:r>
          </a:p>
          <a:p>
            <a:pPr algn="ctr"/>
            <a:endParaRPr lang="en-US" sz="800" b="1" dirty="0" smtClean="0">
              <a:solidFill>
                <a:srgbClr val="00206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Developing fast in all the departments of Sports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94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0">
        <p14:reveal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548640"/>
            <a:ext cx="8564880" cy="201168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14332" y="542255"/>
            <a:ext cx="8678308" cy="707886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4">
                    <a:lumMod val="75000"/>
                  </a:schemeClr>
                </a:solidFill>
              </a:rPr>
              <a:t>Young Entrepreneurs in the Rural Sector</a:t>
            </a:r>
            <a:endParaRPr lang="en-US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6800" y="1239981"/>
            <a:ext cx="8554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With an Avg. of 10 Lakhs population in all the Districts of Assam, 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if we consider even 1 % as eligible for Micro &amp; Small Entrepreneur, it come up to 10,000 per district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2794000"/>
            <a:ext cx="8564880" cy="201168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14332" y="2787615"/>
            <a:ext cx="8678308" cy="707886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B0F0"/>
                </a:solidFill>
              </a:rPr>
              <a:t>Gender equality</a:t>
            </a:r>
            <a:endParaRPr lang="en-US" sz="4000" b="1" dirty="0">
              <a:solidFill>
                <a:srgbClr val="00B0F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6800" y="3536141"/>
            <a:ext cx="855472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Assam has a unique feature of gender equality</a:t>
            </a:r>
          </a:p>
          <a:p>
            <a:pPr algn="ctr"/>
            <a:endParaRPr lang="en-US" sz="800" b="1" dirty="0">
              <a:solidFill>
                <a:srgbClr val="00206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Women can also participate equally in this Industrial growth   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6800" y="5100320"/>
            <a:ext cx="8564880" cy="201168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14332" y="5093935"/>
            <a:ext cx="8678308" cy="707886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B050"/>
                </a:solidFill>
              </a:rPr>
              <a:t>Financial Literacy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66800" y="5781501"/>
            <a:ext cx="8554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The Govt. of India has launched various initiatives to promote financial literacy and digital financial services have increased in popularity in the Rural areas as well.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88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0">
        <p14:reveal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822960"/>
            <a:ext cx="8564880" cy="280662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14332" y="816575"/>
            <a:ext cx="8678308" cy="58477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</a:rPr>
              <a:t>Assam State Infrastructure including Rural Areas</a:t>
            </a:r>
            <a:endParaRPr lang="en-US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6800" y="1321261"/>
            <a:ext cx="85547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Huge development has been made in the last 10 years: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</a:rPr>
              <a:t>Transportation Upgrades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</a:rPr>
              <a:t>Improved Road, Rail, Waterways, Air Connectivity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</a:rPr>
              <a:t>Electrification of Rural Assam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</a:rPr>
              <a:t>Information Technology integration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</a:rPr>
              <a:t>E</a:t>
            </a:r>
            <a:r>
              <a:rPr lang="en-US" sz="2400" b="1" dirty="0" smtClean="0">
                <a:solidFill>
                  <a:srgbClr val="002060"/>
                </a:solidFill>
              </a:rPr>
              <a:t>ducation, healthcare, tourism and agriculture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66800" y="3992880"/>
            <a:ext cx="8564880" cy="280662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14332" y="4098255"/>
            <a:ext cx="8678308" cy="553998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B050"/>
                </a:solidFill>
              </a:rPr>
              <a:t>C</a:t>
            </a:r>
            <a:r>
              <a:rPr lang="en-US" sz="3000" b="1" dirty="0" smtClean="0">
                <a:solidFill>
                  <a:srgbClr val="00B050"/>
                </a:solidFill>
              </a:rPr>
              <a:t>onducive biotic and abiotic factors of Rural Assam</a:t>
            </a:r>
            <a:endParaRPr lang="en-US" sz="3000" b="1" dirty="0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66800" y="4582621"/>
            <a:ext cx="85547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</a:rPr>
              <a:t>Fertile Soil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</a:rPr>
              <a:t>Abundant rainfall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</a:rPr>
              <a:t>Favourable climate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</a:rPr>
              <a:t>Enhanced Agricultural Productivity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</a:rPr>
              <a:t>Potential for growth</a:t>
            </a:r>
          </a:p>
        </p:txBody>
      </p:sp>
    </p:spTree>
    <p:extLst>
      <p:ext uri="{BB962C8B-B14F-4D97-AF65-F5344CB8AC3E}">
        <p14:creationId xmlns:p14="http://schemas.microsoft.com/office/powerpoint/2010/main" val="419284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0">
        <p14:reveal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447040"/>
            <a:ext cx="8564880" cy="299711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14332" y="428527"/>
            <a:ext cx="8678308" cy="58477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</a:rPr>
              <a:t>Stable Government</a:t>
            </a:r>
            <a:endParaRPr lang="en-US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6800" y="874221"/>
            <a:ext cx="8554720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0" b="1" dirty="0" smtClean="0">
                <a:solidFill>
                  <a:srgbClr val="002060"/>
                </a:solidFill>
              </a:rPr>
              <a:t>Assam has a Stable Government for the last 10 Years</a:t>
            </a:r>
          </a:p>
          <a:p>
            <a:pPr marL="3086100" lvl="6" indent="-342900">
              <a:buFont typeface="Arial" panose="020B0604020202020204" pitchFamily="34" charset="0"/>
              <a:buChar char="•"/>
            </a:pPr>
            <a:r>
              <a:rPr lang="en-US" sz="2300" b="1" dirty="0" smtClean="0">
                <a:solidFill>
                  <a:srgbClr val="C00000"/>
                </a:solidFill>
              </a:rPr>
              <a:t>Participatory</a:t>
            </a:r>
            <a:r>
              <a:rPr lang="en-US" sz="2300" b="1" dirty="0">
                <a:solidFill>
                  <a:srgbClr val="C00000"/>
                </a:solidFill>
              </a:rPr>
              <a:t>, </a:t>
            </a:r>
            <a:endParaRPr lang="en-US" sz="2300" b="1" dirty="0" smtClean="0">
              <a:solidFill>
                <a:srgbClr val="C00000"/>
              </a:solidFill>
            </a:endParaRPr>
          </a:p>
          <a:p>
            <a:pPr marL="3086100" lvl="6" indent="-342900">
              <a:buFont typeface="Arial" panose="020B0604020202020204" pitchFamily="34" charset="0"/>
              <a:buChar char="•"/>
            </a:pPr>
            <a:r>
              <a:rPr lang="en-US" sz="2300" b="1" dirty="0" smtClean="0">
                <a:solidFill>
                  <a:srgbClr val="C00000"/>
                </a:solidFill>
              </a:rPr>
              <a:t>Consensus-oriented</a:t>
            </a:r>
            <a:r>
              <a:rPr lang="en-US" sz="2300" b="1" dirty="0">
                <a:solidFill>
                  <a:srgbClr val="C00000"/>
                </a:solidFill>
              </a:rPr>
              <a:t>, </a:t>
            </a:r>
            <a:endParaRPr lang="en-US" sz="2300" b="1" dirty="0" smtClean="0">
              <a:solidFill>
                <a:srgbClr val="C00000"/>
              </a:solidFill>
            </a:endParaRPr>
          </a:p>
          <a:p>
            <a:pPr marL="3086100" lvl="6" indent="-342900">
              <a:buFont typeface="Arial" panose="020B0604020202020204" pitchFamily="34" charset="0"/>
              <a:buChar char="•"/>
            </a:pPr>
            <a:r>
              <a:rPr lang="en-US" sz="2300" b="1" dirty="0" smtClean="0">
                <a:solidFill>
                  <a:srgbClr val="C00000"/>
                </a:solidFill>
              </a:rPr>
              <a:t>Accountable</a:t>
            </a:r>
            <a:r>
              <a:rPr lang="en-US" sz="2300" b="1" dirty="0">
                <a:solidFill>
                  <a:srgbClr val="C00000"/>
                </a:solidFill>
              </a:rPr>
              <a:t>, </a:t>
            </a:r>
            <a:endParaRPr lang="en-US" sz="2300" b="1" dirty="0" smtClean="0">
              <a:solidFill>
                <a:srgbClr val="C00000"/>
              </a:solidFill>
            </a:endParaRPr>
          </a:p>
          <a:p>
            <a:pPr marL="3086100" lvl="6" indent="-342900">
              <a:buFont typeface="Arial" panose="020B0604020202020204" pitchFamily="34" charset="0"/>
              <a:buChar char="•"/>
            </a:pPr>
            <a:r>
              <a:rPr lang="en-US" sz="2300" b="1" dirty="0" smtClean="0">
                <a:solidFill>
                  <a:srgbClr val="C00000"/>
                </a:solidFill>
              </a:rPr>
              <a:t>Responsive</a:t>
            </a:r>
            <a:r>
              <a:rPr lang="en-US" sz="2300" b="1" dirty="0">
                <a:solidFill>
                  <a:srgbClr val="C00000"/>
                </a:solidFill>
              </a:rPr>
              <a:t>, </a:t>
            </a:r>
            <a:endParaRPr lang="en-US" sz="2300" b="1" dirty="0" smtClean="0">
              <a:solidFill>
                <a:srgbClr val="C00000"/>
              </a:solidFill>
            </a:endParaRPr>
          </a:p>
          <a:p>
            <a:pPr marL="3086100" lvl="6" indent="-342900">
              <a:buFont typeface="Arial" panose="020B0604020202020204" pitchFamily="34" charset="0"/>
              <a:buChar char="•"/>
            </a:pPr>
            <a:r>
              <a:rPr lang="en-US" sz="2300" b="1" dirty="0" smtClean="0">
                <a:solidFill>
                  <a:srgbClr val="C00000"/>
                </a:solidFill>
              </a:rPr>
              <a:t>Effective </a:t>
            </a:r>
            <a:r>
              <a:rPr lang="en-US" sz="2300" b="1" dirty="0">
                <a:solidFill>
                  <a:srgbClr val="C00000"/>
                </a:solidFill>
              </a:rPr>
              <a:t>and efficient, </a:t>
            </a:r>
            <a:endParaRPr lang="en-US" sz="2300" b="1" dirty="0" smtClean="0">
              <a:solidFill>
                <a:srgbClr val="C00000"/>
              </a:solidFill>
            </a:endParaRPr>
          </a:p>
          <a:p>
            <a:pPr marL="3086100" lvl="6" indent="-342900">
              <a:buFont typeface="Arial" panose="020B0604020202020204" pitchFamily="34" charset="0"/>
              <a:buChar char="•"/>
            </a:pPr>
            <a:r>
              <a:rPr lang="en-US" sz="2300" b="1" dirty="0" smtClean="0">
                <a:solidFill>
                  <a:srgbClr val="C00000"/>
                </a:solidFill>
              </a:rPr>
              <a:t>Follows </a:t>
            </a:r>
            <a:r>
              <a:rPr lang="en-US" sz="2300" b="1" dirty="0">
                <a:solidFill>
                  <a:srgbClr val="C00000"/>
                </a:solidFill>
              </a:rPr>
              <a:t>the rule of </a:t>
            </a:r>
            <a:r>
              <a:rPr lang="en-US" sz="2300" b="1" dirty="0" smtClean="0">
                <a:solidFill>
                  <a:srgbClr val="C00000"/>
                </a:solidFill>
              </a:rPr>
              <a:t>law</a:t>
            </a:r>
          </a:p>
        </p:txBody>
      </p:sp>
      <p:sp>
        <p:nvSpPr>
          <p:cNvPr id="5" name="Rectangle 4"/>
          <p:cNvSpPr/>
          <p:nvPr/>
        </p:nvSpPr>
        <p:spPr>
          <a:xfrm>
            <a:off x="1066800" y="4145280"/>
            <a:ext cx="8564880" cy="280662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14332" y="4319479"/>
            <a:ext cx="8678308" cy="553998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00B050"/>
                </a:solidFill>
              </a:rPr>
              <a:t>Insurgency Free</a:t>
            </a:r>
            <a:endParaRPr lang="en-US" sz="3000" b="1" dirty="0">
              <a:solidFill>
                <a:srgbClr val="00B05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86280" y="5020738"/>
            <a:ext cx="67157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In recent years, there is no insurgency in the State of Assam which was there 10 – 15 years ago</a:t>
            </a:r>
          </a:p>
        </p:txBody>
      </p:sp>
    </p:spTree>
    <p:extLst>
      <p:ext uri="{BB962C8B-B14F-4D97-AF65-F5344CB8AC3E}">
        <p14:creationId xmlns:p14="http://schemas.microsoft.com/office/powerpoint/2010/main" val="416940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0">
        <p14:reveal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0698163" cy="761682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TextBox 3"/>
          <p:cNvSpPr txBox="1"/>
          <p:nvPr/>
        </p:nvSpPr>
        <p:spPr>
          <a:xfrm>
            <a:off x="2846075" y="228496"/>
            <a:ext cx="5019766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Assam Tea Industry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302949" y="3197134"/>
            <a:ext cx="809194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175 Years Old and 2</a:t>
            </a:r>
            <a:r>
              <a:rPr lang="en-US" sz="3600" baseline="30000" dirty="0" smtClean="0"/>
              <a:t>nd</a:t>
            </a:r>
            <a:r>
              <a:rPr lang="en-US" sz="3600" dirty="0" smtClean="0"/>
              <a:t> Largest Tea Industry in the world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4" b="98950" l="1758" r="99805">
                        <a14:foregroundMark x1="10840" y1="43570" x2="81055" y2="32940"/>
                        <a14:foregroundMark x1="83496" y1="21916" x2="83496" y2="21916"/>
                        <a14:foregroundMark x1="91016" y1="11811" x2="66602" y2="26378"/>
                        <a14:foregroundMark x1="73633" y1="17848" x2="85156" y2="9711"/>
                        <a14:foregroundMark x1="87598" y1="25066" x2="80273" y2="27559"/>
                        <a14:foregroundMark x1="67383" y1="36614" x2="46191" y2="93963"/>
                        <a14:foregroundMark x1="11719" y1="50525" x2="47461" y2="43570"/>
                        <a14:foregroundMark x1="34863" y1="49475" x2="38574" y2="51312"/>
                        <a14:foregroundMark x1="56055" y1="50525" x2="43164" y2="57480"/>
                        <a14:foregroundMark x1="45313" y1="81496" x2="44727" y2="88976"/>
                        <a14:foregroundMark x1="3906" y1="50525" x2="22461" y2="53412"/>
                        <a14:foregroundMark x1="8105" y1="55512" x2="5469" y2="60105"/>
                        <a14:foregroundMark x1="5859" y1="61286" x2="6445" y2="64698"/>
                        <a14:foregroundMark x1="5859" y1="66010" x2="5859" y2="66929"/>
                        <a14:foregroundMark x1="33301" y1="52493" x2="33105" y2="55906"/>
                        <a14:foregroundMark x1="47266" y1="73097" x2="47852" y2="7336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5295" y="5533681"/>
            <a:ext cx="2670267" cy="198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6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762000"/>
            <a:ext cx="8564880" cy="607568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14332" y="908015"/>
            <a:ext cx="8678308" cy="58477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Banking Network in Assam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68880" y="5019040"/>
            <a:ext cx="5750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Other Banks: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</a:rPr>
              <a:t>RBI – Regulatory perspective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</a:rPr>
              <a:t>NABARD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</a:rPr>
              <a:t>SIDBI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</a:rPr>
              <a:t>IDBI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</a:rPr>
              <a:t>Other Private, Small Finance &amp; Regional Rural Banks</a:t>
            </a:r>
            <a:endParaRPr lang="en-US" b="1" dirty="0">
              <a:solidFill>
                <a:srgbClr val="002060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10708"/>
              </p:ext>
            </p:extLst>
          </p:nvPr>
        </p:nvGraphicFramePr>
        <p:xfrm>
          <a:off x="2552455" y="1506725"/>
          <a:ext cx="5596713" cy="3520440"/>
        </p:xfrm>
        <a:graphic>
          <a:graphicData uri="http://schemas.openxmlformats.org/drawingml/2006/table">
            <a:tbl>
              <a:tblPr/>
              <a:tblGrid>
                <a:gridCol w="569278">
                  <a:extLst>
                    <a:ext uri="{9D8B030D-6E8A-4147-A177-3AD203B41FA5}">
                      <a16:colId xmlns:a16="http://schemas.microsoft.com/office/drawing/2014/main" val="2003549862"/>
                    </a:ext>
                  </a:extLst>
                </a:gridCol>
                <a:gridCol w="2433917">
                  <a:extLst>
                    <a:ext uri="{9D8B030D-6E8A-4147-A177-3AD203B41FA5}">
                      <a16:colId xmlns:a16="http://schemas.microsoft.com/office/drawing/2014/main" val="2837962104"/>
                    </a:ext>
                  </a:extLst>
                </a:gridCol>
                <a:gridCol w="2593518">
                  <a:extLst>
                    <a:ext uri="{9D8B030D-6E8A-4147-A177-3AD203B41FA5}">
                      <a16:colId xmlns:a16="http://schemas.microsoft.com/office/drawing/2014/main" val="2235087363"/>
                    </a:ext>
                  </a:extLst>
                </a:gridCol>
              </a:tblGrid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Sl. No.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Name of the Bank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No. of Branches in Assam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715582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State Bank of India</a:t>
                      </a:r>
                    </a:p>
                  </a:txBody>
                  <a:tcPr marL="18288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485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872643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Punjab National Bank</a:t>
                      </a:r>
                    </a:p>
                  </a:txBody>
                  <a:tcPr marL="18288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360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287744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UCO Bank</a:t>
                      </a:r>
                    </a:p>
                  </a:txBody>
                  <a:tcPr marL="18288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145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227523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Central Bank of India</a:t>
                      </a:r>
                    </a:p>
                  </a:txBody>
                  <a:tcPr marL="18288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130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129247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Canara Bank</a:t>
                      </a:r>
                    </a:p>
                  </a:txBody>
                  <a:tcPr marL="18288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125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4405993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Indian Bank</a:t>
                      </a:r>
                    </a:p>
                  </a:txBody>
                  <a:tcPr marL="18288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110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4255378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Union Bank of India</a:t>
                      </a:r>
                    </a:p>
                  </a:txBody>
                  <a:tcPr marL="18288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95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4115048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Bank of Baroda</a:t>
                      </a:r>
                    </a:p>
                  </a:txBody>
                  <a:tcPr marL="18288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70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1537907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Bank of India</a:t>
                      </a:r>
                    </a:p>
                  </a:txBody>
                  <a:tcPr marL="18288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50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229812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Indian Overseas Bank</a:t>
                      </a:r>
                    </a:p>
                  </a:txBody>
                  <a:tcPr marL="18288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850757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Bank of Maharashtra</a:t>
                      </a:r>
                    </a:p>
                  </a:txBody>
                  <a:tcPr marL="18288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7019753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Punjab and Sind Bank</a:t>
                      </a:r>
                    </a:p>
                  </a:txBody>
                  <a:tcPr marL="18288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8236683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Total Branches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1620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76987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49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0">
        <p14:reveal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762000"/>
            <a:ext cx="8564880" cy="607568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10086" y="1416015"/>
            <a:ext cx="8678308" cy="923330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70C0"/>
                </a:solidFill>
              </a:rPr>
              <a:t>Thank You</a:t>
            </a:r>
            <a:endParaRPr lang="en-US" sz="54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0086" y="4413215"/>
            <a:ext cx="8678308" cy="1077218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Associated Tea &amp; Agro Management Services Pvt. Ltd.</a:t>
            </a:r>
            <a:endParaRPr lang="en-US" sz="32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Picture 4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180840" y="2438333"/>
            <a:ext cx="2336800" cy="13208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0086" y="5571455"/>
            <a:ext cx="8678308" cy="30777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6, Sadabor Avenue, 7</a:t>
            </a:r>
            <a:r>
              <a:rPr lang="en-US" sz="1400" b="1" baseline="30000" dirty="0" smtClean="0">
                <a:solidFill>
                  <a:srgbClr val="C00000"/>
                </a:solidFill>
              </a:rPr>
              <a:t>th</a:t>
            </a:r>
            <a:r>
              <a:rPr lang="en-US" sz="1400" b="1" dirty="0" smtClean="0">
                <a:solidFill>
                  <a:srgbClr val="C00000"/>
                </a:solidFill>
              </a:rPr>
              <a:t> By-lane, Mother Teresa Road, Guwahati – 781021 (Assam)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3926" y="6059135"/>
            <a:ext cx="2194560" cy="60016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C00000"/>
                </a:solidFill>
                <a:hlinkClick r:id="rId3"/>
              </a:rPr>
              <a:t>www.atmsagro.org</a:t>
            </a:r>
            <a:endParaRPr lang="en-US" sz="1100" dirty="0" smtClean="0">
              <a:solidFill>
                <a:srgbClr val="C00000"/>
              </a:solidFill>
            </a:endParaRPr>
          </a:p>
          <a:p>
            <a:endParaRPr lang="en-US" sz="1100" dirty="0">
              <a:solidFill>
                <a:srgbClr val="C00000"/>
              </a:solidFill>
            </a:endParaRPr>
          </a:p>
          <a:p>
            <a:r>
              <a:rPr lang="en-US" sz="1100" dirty="0" smtClean="0">
                <a:solidFill>
                  <a:srgbClr val="C00000"/>
                </a:solidFill>
                <a:hlinkClick r:id="rId4"/>
              </a:rPr>
              <a:t>contact@atmsagro.org</a:t>
            </a:r>
            <a:endParaRPr lang="en-US" sz="1100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869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3830" y="6077152"/>
            <a:ext cx="474997" cy="281304"/>
          </a:xfrm>
          <a:prstGeom prst="rect">
            <a:avLst/>
          </a:prstGeom>
        </p:spPr>
      </p:pic>
      <p:pic>
        <p:nvPicPr>
          <p:cNvPr id="10" name="Picture 9"/>
          <p:cNvPicPr preferRelativeResize="0">
            <a:picLocks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4405" y1="3609" x2="55000" y2="1513"/>
                        <a14:foregroundMark x1="28333" y1="5821" x2="7619" y2="24563"/>
                        <a14:foregroundMark x1="48690" y1="36903" x2="57500" y2="59488"/>
                        <a14:foregroundMark x1="29524" y1="47730" x2="53333" y2="68102"/>
                        <a14:foregroundMark x1="31548" y1="66356" x2="50119" y2="50990"/>
                        <a14:foregroundMark x1="39881" y1="35157" x2="36190" y2="47264"/>
                        <a14:foregroundMark x1="47619" y1="28638" x2="62500" y2="412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6904" y="6395338"/>
            <a:ext cx="288530" cy="2813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9333" y="3942239"/>
            <a:ext cx="99120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00B050"/>
                </a:solidFill>
              </a:rPr>
              <a:t>“</a:t>
            </a:r>
            <a:r>
              <a:rPr lang="en-IN" sz="2200" b="1" i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Creating </a:t>
            </a:r>
            <a:r>
              <a:rPr lang="en-IN" sz="2200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agribusiness for </a:t>
            </a:r>
            <a:r>
              <a:rPr lang="en-IN" sz="2200" b="1" i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 of the Rural Economy of Assam</a:t>
            </a:r>
            <a:r>
              <a:rPr lang="en-US" sz="2200" dirty="0" smtClean="0">
                <a:solidFill>
                  <a:srgbClr val="00B050"/>
                </a:solidFill>
              </a:rPr>
              <a:t>”</a:t>
            </a:r>
            <a:endParaRPr lang="en-IN" sz="2200" b="1" i="1" dirty="0" smtClean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79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" y="0"/>
            <a:ext cx="10698162" cy="7616825"/>
            <a:chOff x="3607807" y="939683"/>
            <a:chExt cx="2646140" cy="170519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t="12252" b="4088"/>
            <a:stretch/>
          </p:blipFill>
          <p:spPr>
            <a:xfrm>
              <a:off x="3607807" y="939683"/>
              <a:ext cx="2646140" cy="1705195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4921272" y="1044879"/>
              <a:ext cx="1219200" cy="16376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/>
                <a:t>Petroleum Industry</a:t>
              </a:r>
              <a:endParaRPr lang="en-US" sz="4000" b="1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039764" y="1160350"/>
            <a:ext cx="5461629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135 Years Old and 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 Largest Petroleum Industry in the world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4" b="98950" l="1758" r="99805">
                        <a14:foregroundMark x1="10840" y1="43570" x2="81055" y2="32940"/>
                        <a14:foregroundMark x1="83496" y1="21916" x2="83496" y2="21916"/>
                        <a14:foregroundMark x1="91016" y1="11811" x2="66602" y2="26378"/>
                        <a14:foregroundMark x1="73633" y1="17848" x2="85156" y2="9711"/>
                        <a14:foregroundMark x1="87598" y1="25066" x2="80273" y2="27559"/>
                        <a14:foregroundMark x1="67383" y1="36614" x2="46191" y2="93963"/>
                        <a14:foregroundMark x1="11719" y1="50525" x2="47461" y2="43570"/>
                        <a14:foregroundMark x1="34863" y1="49475" x2="38574" y2="51312"/>
                        <a14:foregroundMark x1="56055" y1="50525" x2="43164" y2="57480"/>
                        <a14:foregroundMark x1="45313" y1="81496" x2="44727" y2="88976"/>
                        <a14:foregroundMark x1="3906" y1="50525" x2="22461" y2="53412"/>
                        <a14:foregroundMark x1="8105" y1="55512" x2="5469" y2="60105"/>
                        <a14:foregroundMark x1="5859" y1="61286" x2="6445" y2="64698"/>
                        <a14:foregroundMark x1="5859" y1="66010" x2="5859" y2="66929"/>
                        <a14:foregroundMark x1="33301" y1="52493" x2="33105" y2="55906"/>
                        <a14:foregroundMark x1="47266" y1="73097" x2="47852" y2="733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1126" y="5354425"/>
            <a:ext cx="2670267" cy="198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3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317" y="0"/>
            <a:ext cx="10698480" cy="76169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806904" y="2780045"/>
            <a:ext cx="9078775" cy="206210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 smtClean="0"/>
              <a:t>1/3 of India’s Total Bamboo Production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 smtClean="0"/>
              <a:t>The National Bamboo Mission (NBM) Govt. of India is taking robust steps to increase the Production and develop the Bamboo industry in Assam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4" b="98950" l="1758" r="99805">
                        <a14:foregroundMark x1="10840" y1="43570" x2="81055" y2="32940"/>
                        <a14:foregroundMark x1="83496" y1="21916" x2="83496" y2="21916"/>
                        <a14:foregroundMark x1="91016" y1="11811" x2="66602" y2="26378"/>
                        <a14:foregroundMark x1="73633" y1="17848" x2="85156" y2="9711"/>
                        <a14:foregroundMark x1="87598" y1="25066" x2="80273" y2="27559"/>
                        <a14:foregroundMark x1="67383" y1="36614" x2="46191" y2="93963"/>
                        <a14:foregroundMark x1="11719" y1="50525" x2="47461" y2="43570"/>
                        <a14:foregroundMark x1="34863" y1="49475" x2="38574" y2="51312"/>
                        <a14:foregroundMark x1="56055" y1="50525" x2="43164" y2="57480"/>
                        <a14:foregroundMark x1="45313" y1="81496" x2="44727" y2="88976"/>
                        <a14:foregroundMark x1="3906" y1="50525" x2="22461" y2="53412"/>
                        <a14:foregroundMark x1="8105" y1="55512" x2="5469" y2="60105"/>
                        <a14:foregroundMark x1="5859" y1="61286" x2="6445" y2="64698"/>
                        <a14:foregroundMark x1="5859" y1="66010" x2="5859" y2="66929"/>
                        <a14:foregroundMark x1="33301" y1="52493" x2="33105" y2="55906"/>
                        <a14:foregroundMark x1="47266" y1="73097" x2="47852" y2="7336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0542" y="5506772"/>
            <a:ext cx="2670267" cy="19870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98274" y="245057"/>
            <a:ext cx="4501623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Bamboo Plantation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09005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698163" cy="761682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TextBox 3"/>
          <p:cNvSpPr txBox="1"/>
          <p:nvPr/>
        </p:nvSpPr>
        <p:spPr>
          <a:xfrm>
            <a:off x="251588" y="987859"/>
            <a:ext cx="10203052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ABRPL</a:t>
            </a:r>
            <a:r>
              <a:rPr lang="en-US" sz="4000" b="1" dirty="0"/>
              <a:t> </a:t>
            </a:r>
            <a:r>
              <a:rPr lang="en-US" sz="4000" b="1" dirty="0" smtClean="0"/>
              <a:t>(JV of NRL) – Worlds 1</a:t>
            </a:r>
            <a:r>
              <a:rPr lang="en-US" sz="4000" b="1" baseline="30000" dirty="0" smtClean="0"/>
              <a:t>st</a:t>
            </a:r>
            <a:r>
              <a:rPr lang="en-US" sz="4000" b="1" dirty="0" smtClean="0"/>
              <a:t> &amp; Largest Bio-ethanol Production Unit from Bamboo </a:t>
            </a:r>
            <a:endParaRPr lang="en-US" sz="4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4" b="98950" l="1758" r="99805">
                        <a14:foregroundMark x1="10840" y1="43570" x2="81055" y2="32940"/>
                        <a14:foregroundMark x1="83496" y1="21916" x2="83496" y2="21916"/>
                        <a14:foregroundMark x1="91016" y1="11811" x2="66602" y2="26378"/>
                        <a14:foregroundMark x1="73633" y1="17848" x2="85156" y2="9711"/>
                        <a14:foregroundMark x1="87598" y1="25066" x2="80273" y2="27559"/>
                        <a14:foregroundMark x1="67383" y1="36614" x2="46191" y2="93963"/>
                        <a14:foregroundMark x1="11719" y1="50525" x2="47461" y2="43570"/>
                        <a14:foregroundMark x1="34863" y1="49475" x2="38574" y2="51312"/>
                        <a14:foregroundMark x1="56055" y1="50525" x2="43164" y2="57480"/>
                        <a14:foregroundMark x1="45313" y1="81496" x2="44727" y2="88976"/>
                        <a14:foregroundMark x1="3906" y1="50525" x2="22461" y2="53412"/>
                        <a14:foregroundMark x1="8105" y1="55512" x2="5469" y2="60105"/>
                        <a14:foregroundMark x1="5859" y1="61286" x2="6445" y2="64698"/>
                        <a14:foregroundMark x1="5859" y1="66010" x2="5859" y2="66929"/>
                        <a14:foregroundMark x1="33301" y1="52493" x2="33105" y2="55906"/>
                        <a14:foregroundMark x1="47266" y1="73097" x2="47852" y2="7336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0498" y="5532776"/>
            <a:ext cx="2670267" cy="198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2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27"/>
            <a:ext cx="10698480" cy="7616952"/>
            <a:chOff x="6297246" y="939683"/>
            <a:chExt cx="2642616" cy="1709928"/>
          </a:xfrm>
        </p:grpSpPr>
        <p:pic>
          <p:nvPicPr>
            <p:cNvPr id="3" name="Picture 2"/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97246" y="939683"/>
              <a:ext cx="2642616" cy="1709928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7010761" y="997694"/>
              <a:ext cx="1219200" cy="15891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/>
                <a:t>Timber Industry</a:t>
              </a:r>
              <a:endParaRPr lang="en-US" sz="4000" b="1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493134" y="3319720"/>
            <a:ext cx="7685590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One of the major industry after Tea &amp; Petroleum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The Assam Govt. is working on reviving the Industry by introducing new policies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4" b="98950" l="1758" r="99805">
                        <a14:foregroundMark x1="10840" y1="43570" x2="81055" y2="32940"/>
                        <a14:foregroundMark x1="83496" y1="21916" x2="83496" y2="21916"/>
                        <a14:foregroundMark x1="91016" y1="11811" x2="66602" y2="26378"/>
                        <a14:foregroundMark x1="73633" y1="17848" x2="85156" y2="9711"/>
                        <a14:foregroundMark x1="87598" y1="25066" x2="80273" y2="27559"/>
                        <a14:foregroundMark x1="67383" y1="36614" x2="46191" y2="93963"/>
                        <a14:foregroundMark x1="11719" y1="50525" x2="47461" y2="43570"/>
                        <a14:foregroundMark x1="34863" y1="49475" x2="38574" y2="51312"/>
                        <a14:foregroundMark x1="56055" y1="50525" x2="43164" y2="57480"/>
                        <a14:foregroundMark x1="45313" y1="81496" x2="44727" y2="88976"/>
                        <a14:foregroundMark x1="3906" y1="50525" x2="22461" y2="53412"/>
                        <a14:foregroundMark x1="8105" y1="55512" x2="5469" y2="60105"/>
                        <a14:foregroundMark x1="5859" y1="61286" x2="6445" y2="64698"/>
                        <a14:foregroundMark x1="5859" y1="66010" x2="5859" y2="66929"/>
                        <a14:foregroundMark x1="33301" y1="52493" x2="33105" y2="55906"/>
                        <a14:foregroundMark x1="47266" y1="73097" x2="47852" y2="7336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0498" y="5532776"/>
            <a:ext cx="2670267" cy="198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9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726" y="-1"/>
            <a:ext cx="10607354" cy="7616825"/>
            <a:chOff x="3658728" y="2890845"/>
            <a:chExt cx="2642616" cy="1709928"/>
          </a:xfrm>
        </p:grpSpPr>
        <p:pic>
          <p:nvPicPr>
            <p:cNvPr id="3" name="Picture 2"/>
            <p:cNvPicPr preferRelativeResize="0">
              <a:picLocks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58728" y="2890845"/>
              <a:ext cx="2642616" cy="1709928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4871626" y="2936757"/>
              <a:ext cx="1371600" cy="158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/>
                <a:t>Silk &amp; Muga Industry</a:t>
              </a:r>
              <a:endParaRPr lang="en-US" sz="4000" b="1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574159" y="3239362"/>
            <a:ext cx="7556032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In existence </a:t>
            </a:r>
            <a:r>
              <a:rPr lang="en-US" sz="2800" b="1" i="1" dirty="0" smtClean="0">
                <a:solidFill>
                  <a:srgbClr val="C00000"/>
                </a:solidFill>
              </a:rPr>
              <a:t>since the 17</a:t>
            </a:r>
            <a:r>
              <a:rPr lang="en-US" sz="2800" b="1" i="1" baseline="30000" dirty="0" smtClean="0">
                <a:solidFill>
                  <a:srgbClr val="C00000"/>
                </a:solidFill>
              </a:rPr>
              <a:t>th</a:t>
            </a:r>
            <a:r>
              <a:rPr lang="en-US" sz="2800" b="1" i="1" dirty="0" smtClean="0">
                <a:solidFill>
                  <a:srgbClr val="C00000"/>
                </a:solidFill>
              </a:rPr>
              <a:t> Century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Assam Contributes 95% and 65% of country’s total Muga and Eri production respectively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4" b="98950" l="1758" r="99805">
                        <a14:foregroundMark x1="10840" y1="43570" x2="81055" y2="32940"/>
                        <a14:foregroundMark x1="83496" y1="21916" x2="83496" y2="21916"/>
                        <a14:foregroundMark x1="91016" y1="11811" x2="66602" y2="26378"/>
                        <a14:foregroundMark x1="73633" y1="17848" x2="85156" y2="9711"/>
                        <a14:foregroundMark x1="87598" y1="25066" x2="80273" y2="27559"/>
                        <a14:foregroundMark x1="67383" y1="36614" x2="46191" y2="93963"/>
                        <a14:foregroundMark x1="11719" y1="50525" x2="47461" y2="43570"/>
                        <a14:foregroundMark x1="34863" y1="49475" x2="38574" y2="51312"/>
                        <a14:foregroundMark x1="56055" y1="50525" x2="43164" y2="57480"/>
                        <a14:foregroundMark x1="45313" y1="81496" x2="44727" y2="88976"/>
                        <a14:foregroundMark x1="3906" y1="50525" x2="22461" y2="53412"/>
                        <a14:foregroundMark x1="8105" y1="55512" x2="5469" y2="60105"/>
                        <a14:foregroundMark x1="5859" y1="61286" x2="6445" y2="64698"/>
                        <a14:foregroundMark x1="5859" y1="66010" x2="5859" y2="66929"/>
                        <a14:foregroundMark x1="33301" y1="52493" x2="33105" y2="55906"/>
                        <a14:foregroundMark x1="47266" y1="73097" x2="47852" y2="7336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0498" y="5532776"/>
            <a:ext cx="2670267" cy="198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53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0698163" cy="7616825"/>
            <a:chOff x="903738" y="4679271"/>
            <a:chExt cx="2642616" cy="1709928"/>
          </a:xfrm>
        </p:grpSpPr>
        <p:pic>
          <p:nvPicPr>
            <p:cNvPr id="3" name="Picture 2"/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3738" y="4679271"/>
              <a:ext cx="2642616" cy="1709928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2109014" y="4778479"/>
              <a:ext cx="1371600" cy="158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/>
                <a:t>Cement Industry</a:t>
              </a:r>
              <a:endParaRPr lang="en-US" sz="4000" b="1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687713" y="3429208"/>
            <a:ext cx="5322736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10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Largest Cement Producing State in India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4" b="98950" l="1758" r="99805">
                        <a14:foregroundMark x1="10840" y1="43570" x2="81055" y2="32940"/>
                        <a14:foregroundMark x1="83496" y1="21916" x2="83496" y2="21916"/>
                        <a14:foregroundMark x1="91016" y1="11811" x2="66602" y2="26378"/>
                        <a14:foregroundMark x1="73633" y1="17848" x2="85156" y2="9711"/>
                        <a14:foregroundMark x1="87598" y1="25066" x2="80273" y2="27559"/>
                        <a14:foregroundMark x1="67383" y1="36614" x2="46191" y2="93963"/>
                        <a14:foregroundMark x1="11719" y1="50525" x2="47461" y2="43570"/>
                        <a14:foregroundMark x1="34863" y1="49475" x2="38574" y2="51312"/>
                        <a14:foregroundMark x1="56055" y1="50525" x2="43164" y2="57480"/>
                        <a14:foregroundMark x1="45313" y1="81496" x2="44727" y2="88976"/>
                        <a14:foregroundMark x1="3906" y1="50525" x2="22461" y2="53412"/>
                        <a14:foregroundMark x1="8105" y1="55512" x2="5469" y2="60105"/>
                        <a14:foregroundMark x1="5859" y1="61286" x2="6445" y2="64698"/>
                        <a14:foregroundMark x1="5859" y1="66010" x2="5859" y2="66929"/>
                        <a14:foregroundMark x1="33301" y1="52493" x2="33105" y2="55906"/>
                        <a14:foregroundMark x1="47266" y1="73097" x2="47852" y2="7336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0498" y="5532776"/>
            <a:ext cx="2670267" cy="198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3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" y="9"/>
            <a:ext cx="10698163" cy="7616828"/>
            <a:chOff x="3654630" y="4703851"/>
            <a:chExt cx="2642616" cy="1709928"/>
          </a:xfrm>
        </p:grpSpPr>
        <p:pic>
          <p:nvPicPr>
            <p:cNvPr id="3" name="Picture 2"/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54630" y="4703851"/>
              <a:ext cx="2642616" cy="1709928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4291529" y="4770636"/>
              <a:ext cx="1371600" cy="158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/>
                <a:t>Tourism Industry</a:t>
              </a:r>
              <a:endParaRPr lang="en-US" sz="4000" b="1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381273" y="2423428"/>
            <a:ext cx="5952500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Contributing 5.5% to Assam’s GDP and providing 10.5% of total employment of the State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4" b="98950" l="1758" r="99805">
                        <a14:foregroundMark x1="10840" y1="43570" x2="81055" y2="32940"/>
                        <a14:foregroundMark x1="83496" y1="21916" x2="83496" y2="21916"/>
                        <a14:foregroundMark x1="91016" y1="11811" x2="66602" y2="26378"/>
                        <a14:foregroundMark x1="73633" y1="17848" x2="85156" y2="9711"/>
                        <a14:foregroundMark x1="87598" y1="25066" x2="80273" y2="27559"/>
                        <a14:foregroundMark x1="67383" y1="36614" x2="46191" y2="93963"/>
                        <a14:foregroundMark x1="11719" y1="50525" x2="47461" y2="43570"/>
                        <a14:foregroundMark x1="34863" y1="49475" x2="38574" y2="51312"/>
                        <a14:foregroundMark x1="56055" y1="50525" x2="43164" y2="57480"/>
                        <a14:foregroundMark x1="45313" y1="81496" x2="44727" y2="88976"/>
                        <a14:foregroundMark x1="3906" y1="50525" x2="22461" y2="53412"/>
                        <a14:foregroundMark x1="8105" y1="55512" x2="5469" y2="60105"/>
                        <a14:foregroundMark x1="5859" y1="61286" x2="6445" y2="64698"/>
                        <a14:foregroundMark x1="5859" y1="66010" x2="5859" y2="66929"/>
                        <a14:foregroundMark x1="33301" y1="52493" x2="33105" y2="55906"/>
                        <a14:foregroundMark x1="47266" y1="73097" x2="47852" y2="7336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0498" y="5532776"/>
            <a:ext cx="2670267" cy="198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3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715</TotalTime>
  <Words>858</Words>
  <Application>Microsoft Office PowerPoint</Application>
  <PresentationFormat>Custom</PresentationFormat>
  <Paragraphs>154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Angello S. Ahmed</dc:creator>
  <cp:lastModifiedBy>Angello S. Ahmed</cp:lastModifiedBy>
  <cp:revision>96</cp:revision>
  <dcterms:created xsi:type="dcterms:W3CDTF">2024-04-07T05:30:26Z</dcterms:created>
  <dcterms:modified xsi:type="dcterms:W3CDTF">2024-04-08T09:33:58Z</dcterms:modified>
</cp:coreProperties>
</file>